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AC81932-88D7-475A-86C1-FB6263E8811E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7F9D392-A774-492A-B1BA-C4A41E3429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1932-88D7-475A-86C1-FB6263E8811E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D392-A774-492A-B1BA-C4A41E3429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1932-88D7-475A-86C1-FB6263E8811E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D392-A774-492A-B1BA-C4A41E3429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1932-88D7-475A-86C1-FB6263E8811E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D392-A774-492A-B1BA-C4A41E3429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1932-88D7-475A-86C1-FB6263E8811E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D392-A774-492A-B1BA-C4A41E3429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1932-88D7-475A-86C1-FB6263E8811E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D392-A774-492A-B1BA-C4A41E3429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C81932-88D7-475A-86C1-FB6263E8811E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F9D392-A774-492A-B1BA-C4A41E34291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AC81932-88D7-475A-86C1-FB6263E8811E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7F9D392-A774-492A-B1BA-C4A41E3429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1932-88D7-475A-86C1-FB6263E8811E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D392-A774-492A-B1BA-C4A41E3429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1932-88D7-475A-86C1-FB6263E8811E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D392-A774-492A-B1BA-C4A41E3429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1932-88D7-475A-86C1-FB6263E8811E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D392-A774-492A-B1BA-C4A41E34291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AC81932-88D7-475A-86C1-FB6263E8811E}" type="datetimeFigureOut">
              <a:rPr lang="id-ID" smtClean="0"/>
              <a:pPr/>
              <a:t>22/02/2017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7F9D392-A774-492A-B1BA-C4A41E34291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00240"/>
            <a:ext cx="8458200" cy="1470025"/>
          </a:xfrm>
        </p:spPr>
        <p:txBody>
          <a:bodyPr/>
          <a:lstStyle/>
          <a:p>
            <a:pPr algn="ctr"/>
            <a:r>
              <a:rPr lang="id-ID" b="1" dirty="0" smtClean="0"/>
              <a:t>AKUNTANSI PAJAK ATAS ASET LANCAR </a:t>
            </a:r>
            <a:r>
              <a:rPr lang="id-ID" b="1" i="1" dirty="0" smtClean="0"/>
              <a:t>(Current Asset)</a:t>
            </a:r>
            <a:endParaRPr lang="id-ID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9594" y="4462482"/>
            <a:ext cx="4953000" cy="1752600"/>
          </a:xfrm>
        </p:spPr>
        <p:txBody>
          <a:bodyPr>
            <a:normAutofit/>
          </a:bodyPr>
          <a:lstStyle/>
          <a:p>
            <a:pPr algn="r"/>
            <a:r>
              <a:rPr lang="id-ID" sz="1600" b="1" dirty="0" smtClean="0"/>
              <a:t>HARIRI, SE., M.Ak</a:t>
            </a:r>
          </a:p>
          <a:p>
            <a:pPr algn="r"/>
            <a:r>
              <a:rPr lang="id-ID" sz="1600" b="1" dirty="0" smtClean="0"/>
              <a:t>Universitas Islam Malang</a:t>
            </a:r>
          </a:p>
          <a:p>
            <a:pPr algn="r"/>
            <a:r>
              <a:rPr lang="id-ID" sz="1600" b="1" dirty="0" smtClean="0"/>
              <a:t>2016</a:t>
            </a:r>
            <a:endParaRPr lang="id-ID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/>
          <a:lstStyle/>
          <a:p>
            <a:r>
              <a:rPr lang="id-ID" dirty="0" smtClean="0"/>
              <a:t>Rekonsiliasi Bank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Rekonsiliasi bank sangat bermanfaat untuk mengecek ketelitian pencatatan akun kas dan catatan bank serta untuk mengetahui penerimaan atau pengeluaran yang telah terjadi di bank tetapi belum dicatat oleh perusahaan.</a:t>
            </a:r>
          </a:p>
          <a:p>
            <a:pPr>
              <a:buNone/>
            </a:pPr>
            <a:r>
              <a:rPr lang="id-ID" dirty="0" smtClean="0"/>
              <a:t>Yang menimbulkan perbedaan antara saldo menurut catatan kas dengan saldo menurut laporan bank, adalah:</a:t>
            </a:r>
          </a:p>
          <a:p>
            <a:r>
              <a:rPr lang="id-ID" dirty="0" smtClean="0"/>
              <a:t>Elemen-elemen yang oleh perusahaan sudah dicatat sebagai penerimaan uang tetapi belum dicatat oleh bank</a:t>
            </a:r>
          </a:p>
          <a:p>
            <a:r>
              <a:rPr lang="id-ID" dirty="0" smtClean="0"/>
              <a:t>Elemen-elemen yang sudah dicatat sebagai penerimaan oleh bank tetapi belum dicatat oleh perusahaan.</a:t>
            </a:r>
          </a:p>
          <a:p>
            <a:r>
              <a:rPr lang="id-ID" dirty="0" smtClean="0"/>
              <a:t>Elemen-elemen yang sudah dicatat oleh perusahaan sebagai pengeluaran tetapi belum dicatat oleh bank.</a:t>
            </a:r>
          </a:p>
          <a:p>
            <a:r>
              <a:rPr lang="id-ID" dirty="0" smtClean="0"/>
              <a:t>Elemen-elemen yang sudah dicatat oleh bank sebagai pengeluaran tetapi belum dicatat oleh perusahaan.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i="1" dirty="0" smtClean="0"/>
              <a:t>Contoh:</a:t>
            </a:r>
          </a:p>
          <a:p>
            <a:pPr>
              <a:buNone/>
            </a:pPr>
            <a:r>
              <a:rPr lang="id-ID" dirty="0" smtClean="0"/>
              <a:t>Laporan rekonsiliasi saldo akhir berikut disusun berdasarkan data yang diperoleh dari catatan PT Andalas pada tanggal 31 Desember 2014:</a:t>
            </a:r>
          </a:p>
          <a:p>
            <a:pPr>
              <a:buNone/>
            </a:pPr>
            <a:r>
              <a:rPr lang="id-ID" dirty="0" smtClean="0"/>
              <a:t>Laporan bank</a:t>
            </a:r>
          </a:p>
          <a:p>
            <a:pPr>
              <a:buNone/>
            </a:pPr>
            <a:r>
              <a:rPr lang="id-ID" dirty="0" smtClean="0"/>
              <a:t>		Jasa giro				Rp.10.600.000</a:t>
            </a:r>
          </a:p>
          <a:p>
            <a:pPr>
              <a:buNone/>
            </a:pPr>
            <a:r>
              <a:rPr lang="id-ID" dirty="0" smtClean="0"/>
              <a:t>		Biaya bank				Rp.900.000</a:t>
            </a:r>
          </a:p>
          <a:p>
            <a:pPr>
              <a:buNone/>
            </a:pPr>
            <a:r>
              <a:rPr lang="id-ID" dirty="0" smtClean="0"/>
              <a:t>		Saldo akhir				Rp.793.900.000</a:t>
            </a:r>
          </a:p>
          <a:p>
            <a:pPr>
              <a:buNone/>
            </a:pPr>
            <a:r>
              <a:rPr lang="id-ID" dirty="0" smtClean="0"/>
              <a:t>Perhitungan kas</a:t>
            </a:r>
          </a:p>
          <a:p>
            <a:pPr>
              <a:buNone/>
            </a:pPr>
            <a:r>
              <a:rPr lang="id-ID" dirty="0" smtClean="0"/>
              <a:t>		Setoran dalam perjalanan		Rp.216.000.000</a:t>
            </a:r>
          </a:p>
          <a:p>
            <a:pPr>
              <a:buNone/>
            </a:pPr>
            <a:r>
              <a:rPr lang="id-ID" dirty="0" smtClean="0"/>
              <a:t>		Uang kas yang belum disetor		Rp.48.000.000</a:t>
            </a:r>
          </a:p>
          <a:p>
            <a:pPr>
              <a:buNone/>
            </a:pPr>
            <a:r>
              <a:rPr lang="id-ID" dirty="0" smtClean="0"/>
              <a:t>Cek yang masih beredar:</a:t>
            </a:r>
          </a:p>
          <a:p>
            <a:pPr>
              <a:buNone/>
            </a:pPr>
            <a:r>
              <a:rPr lang="id-ID" dirty="0" smtClean="0"/>
              <a:t>		Nomor 0980				Rp.70.000.000</a:t>
            </a:r>
          </a:p>
          <a:p>
            <a:pPr>
              <a:buNone/>
            </a:pPr>
            <a:r>
              <a:rPr lang="id-ID" dirty="0" smtClean="0"/>
              <a:t>		Nomor 0984				Rp.95.000.000</a:t>
            </a:r>
          </a:p>
          <a:p>
            <a:pPr>
              <a:buNone/>
            </a:pPr>
            <a:r>
              <a:rPr lang="id-ID" dirty="0" smtClean="0"/>
              <a:t>		Nomor 0989				Rp.145.000.000</a:t>
            </a:r>
          </a:p>
          <a:p>
            <a:pPr>
              <a:buNone/>
            </a:pPr>
            <a:r>
              <a:rPr lang="id-ID" dirty="0" smtClean="0"/>
              <a:t>Diketahui:</a:t>
            </a:r>
          </a:p>
          <a:p>
            <a:pPr>
              <a:buNone/>
            </a:pPr>
            <a:r>
              <a:rPr lang="id-ID" dirty="0" smtClean="0"/>
              <a:t>Kesalahan pencatatan penerimaan sebesar Rp.121.400.000 salah dicatat Rp.122.500.000 dan saldo akhir kas sebesar Rp.740.300.000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d-ID" sz="1800" b="1" dirty="0" smtClean="0"/>
              <a:t>PT. Andalas</a:t>
            </a:r>
            <a:br>
              <a:rPr lang="id-ID" sz="1800" b="1" dirty="0" smtClean="0"/>
            </a:br>
            <a:r>
              <a:rPr lang="id-ID" sz="1800" b="1" dirty="0" smtClean="0"/>
              <a:t>Rekonsliasi Laporan Bank</a:t>
            </a:r>
            <a:br>
              <a:rPr lang="id-ID" sz="1800" b="1" dirty="0" smtClean="0"/>
            </a:br>
            <a:r>
              <a:rPr lang="id-ID" sz="1800" b="1" dirty="0" smtClean="0"/>
              <a:t>Per 31 Desember 2014</a:t>
            </a:r>
            <a:endParaRPr lang="id-ID" sz="1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14500"/>
          <a:ext cx="8229599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974"/>
                <a:gridCol w="928694"/>
                <a:gridCol w="1000132"/>
                <a:gridCol w="2143140"/>
                <a:gridCol w="1000132"/>
                <a:gridCol w="971527"/>
              </a:tblGrid>
              <a:tr h="278607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Saldo laporan bank                     </a:t>
                      </a:r>
                    </a:p>
                    <a:p>
                      <a:endParaRPr lang="id-ID" sz="1200" dirty="0" smtClean="0"/>
                    </a:p>
                    <a:p>
                      <a:r>
                        <a:rPr lang="id-ID" sz="1200" dirty="0" smtClean="0"/>
                        <a:t>Ditambah:</a:t>
                      </a:r>
                    </a:p>
                    <a:p>
                      <a:r>
                        <a:rPr lang="id-ID" sz="1200" dirty="0" smtClean="0"/>
                        <a:t>Setoran</a:t>
                      </a:r>
                      <a:r>
                        <a:rPr lang="id-ID" sz="1200" baseline="0" dirty="0" smtClean="0"/>
                        <a:t> dlm perjalanan</a:t>
                      </a:r>
                    </a:p>
                    <a:p>
                      <a:r>
                        <a:rPr lang="id-ID" sz="1200" baseline="0" dirty="0" smtClean="0"/>
                        <a:t>Uang  kas belum disetor</a:t>
                      </a:r>
                    </a:p>
                    <a:p>
                      <a:endParaRPr lang="id-ID" sz="1200" baseline="0" dirty="0" smtClean="0"/>
                    </a:p>
                    <a:p>
                      <a:endParaRPr lang="id-ID" sz="1200" baseline="0" dirty="0" smtClean="0"/>
                    </a:p>
                    <a:p>
                      <a:r>
                        <a:rPr lang="id-ID" sz="1200" baseline="0" dirty="0" smtClean="0"/>
                        <a:t>Dikurangi:</a:t>
                      </a:r>
                    </a:p>
                    <a:p>
                      <a:r>
                        <a:rPr lang="id-ID" sz="1200" baseline="0" dirty="0" smtClean="0"/>
                        <a:t>Cek yang masih beredar:</a:t>
                      </a:r>
                    </a:p>
                    <a:p>
                      <a:r>
                        <a:rPr lang="id-ID" sz="1200" baseline="0" dirty="0" smtClean="0"/>
                        <a:t>No 0980</a:t>
                      </a:r>
                    </a:p>
                    <a:p>
                      <a:r>
                        <a:rPr lang="id-ID" sz="1200" baseline="0" dirty="0" smtClean="0"/>
                        <a:t>No 0984</a:t>
                      </a:r>
                    </a:p>
                    <a:p>
                      <a:r>
                        <a:rPr lang="id-ID" sz="1200" baseline="0" dirty="0" smtClean="0"/>
                        <a:t>No 0989</a:t>
                      </a:r>
                    </a:p>
                    <a:p>
                      <a:endParaRPr lang="id-ID" sz="1200" baseline="0" dirty="0" smtClean="0"/>
                    </a:p>
                    <a:p>
                      <a:endParaRPr lang="id-ID" sz="1200" baseline="0" dirty="0" smtClean="0"/>
                    </a:p>
                    <a:p>
                      <a:r>
                        <a:rPr lang="id-ID" sz="1200" baseline="0" dirty="0" smtClean="0"/>
                        <a:t>Saldo bank yang benar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216.000</a:t>
                      </a:r>
                    </a:p>
                    <a:p>
                      <a:pPr algn="r"/>
                      <a:r>
                        <a:rPr lang="id-ID" sz="1200" dirty="0" smtClean="0"/>
                        <a:t>48.000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70.000</a:t>
                      </a:r>
                    </a:p>
                    <a:p>
                      <a:pPr algn="r"/>
                      <a:r>
                        <a:rPr lang="id-ID" sz="1200" dirty="0" smtClean="0"/>
                        <a:t>95.000</a:t>
                      </a:r>
                    </a:p>
                    <a:p>
                      <a:pPr algn="r"/>
                      <a:r>
                        <a:rPr lang="id-ID" sz="1200" dirty="0" smtClean="0"/>
                        <a:t>145.000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793.900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264.000</a:t>
                      </a:r>
                    </a:p>
                    <a:p>
                      <a:pPr algn="r"/>
                      <a:r>
                        <a:rPr lang="id-ID" sz="1200" dirty="0" smtClean="0"/>
                        <a:t>1.057.000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310.000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747.900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Saldo kas</a:t>
                      </a:r>
                    </a:p>
                    <a:p>
                      <a:endParaRPr lang="id-ID" sz="1200" dirty="0" smtClean="0"/>
                    </a:p>
                    <a:p>
                      <a:r>
                        <a:rPr lang="id-ID" sz="1200" dirty="0" smtClean="0"/>
                        <a:t>Ditambah:</a:t>
                      </a:r>
                    </a:p>
                    <a:p>
                      <a:r>
                        <a:rPr lang="id-ID" sz="1200" dirty="0" smtClean="0"/>
                        <a:t>Jasa giro</a:t>
                      </a:r>
                    </a:p>
                    <a:p>
                      <a:endParaRPr lang="id-ID" sz="1200" dirty="0" smtClean="0"/>
                    </a:p>
                    <a:p>
                      <a:endParaRPr lang="id-ID" sz="1200" dirty="0" smtClean="0"/>
                    </a:p>
                    <a:p>
                      <a:endParaRPr lang="id-ID" sz="1200" dirty="0" smtClean="0"/>
                    </a:p>
                    <a:p>
                      <a:r>
                        <a:rPr lang="id-ID" sz="1200" dirty="0" smtClean="0"/>
                        <a:t>Dikurangi:</a:t>
                      </a:r>
                    </a:p>
                    <a:p>
                      <a:r>
                        <a:rPr lang="id-ID" sz="1200" dirty="0" smtClean="0"/>
                        <a:t>Biaya bank</a:t>
                      </a:r>
                    </a:p>
                    <a:p>
                      <a:r>
                        <a:rPr lang="id-ID" sz="1200" dirty="0" smtClean="0"/>
                        <a:t>Koreksi penerimaan</a:t>
                      </a:r>
                    </a:p>
                    <a:p>
                      <a:endParaRPr lang="id-ID" sz="1200" dirty="0" smtClean="0"/>
                    </a:p>
                    <a:p>
                      <a:endParaRPr lang="id-ID" sz="1200" dirty="0" smtClean="0"/>
                    </a:p>
                    <a:p>
                      <a:endParaRPr lang="id-ID" sz="1200" dirty="0" smtClean="0"/>
                    </a:p>
                    <a:p>
                      <a:endParaRPr lang="id-ID" sz="1200" dirty="0" smtClean="0"/>
                    </a:p>
                    <a:p>
                      <a:r>
                        <a:rPr lang="id-ID" sz="1200" dirty="0" smtClean="0"/>
                        <a:t>Saldo kas yang benar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1.900</a:t>
                      </a:r>
                    </a:p>
                    <a:p>
                      <a:pPr algn="r"/>
                      <a:r>
                        <a:rPr lang="id-ID" sz="1200" dirty="0" smtClean="0"/>
                        <a:t>1.100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740.300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10.600</a:t>
                      </a:r>
                    </a:p>
                    <a:p>
                      <a:pPr algn="r"/>
                      <a:r>
                        <a:rPr lang="id-ID" sz="1200" dirty="0" smtClean="0"/>
                        <a:t>750.900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3.000</a:t>
                      </a:r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endParaRPr lang="id-ID" sz="1200" dirty="0" smtClean="0"/>
                    </a:p>
                    <a:p>
                      <a:pPr algn="r"/>
                      <a:r>
                        <a:rPr lang="id-ID" sz="1200" dirty="0" smtClean="0"/>
                        <a:t>747.900</a:t>
                      </a:r>
                      <a:endParaRPr lang="id-ID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/>
          <a:lstStyle/>
          <a:p>
            <a:r>
              <a:rPr lang="id-ID" dirty="0" smtClean="0"/>
              <a:t>Akuntansi Pajak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Perlakuan akuntansi kas dan bank ini tidak diatur tersendiri dalam undang-undang pajak, sehingga dalam pengertian kas juga mengikuti ketentuan akuntansi komersial. Yang tidak termasuk kategori kas, yaitu: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Deposito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Persediaan prangko dan materai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Uang muka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Cek mundur atau cek kosong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i="1" dirty="0" smtClean="0"/>
              <a:t>Contoh:</a:t>
            </a:r>
          </a:p>
          <a:p>
            <a:pPr>
              <a:buNone/>
            </a:pPr>
            <a:r>
              <a:rPr lang="id-ID" dirty="0" smtClean="0"/>
              <a:t>Pada tanggal 14 Februari 2014 Tn. Nurdin menerima bunga deposito dari Bank Mandiri sebesar Rp.8.000.000 dengan tarif Pajak Penghasilan yang pemungutnya bersifat final (Pasal 4 ayat 2):</a:t>
            </a:r>
          </a:p>
          <a:p>
            <a:pPr>
              <a:buNone/>
            </a:pPr>
            <a:r>
              <a:rPr lang="id-ID" dirty="0" smtClean="0"/>
              <a:t>PPh atas bunga deposito bersifat final:</a:t>
            </a:r>
          </a:p>
          <a:p>
            <a:pPr>
              <a:buNone/>
            </a:pPr>
            <a:r>
              <a:rPr lang="id-ID" dirty="0" smtClean="0"/>
              <a:t>20% x Rp.8.000.000 = Rp.1.600.000</a:t>
            </a:r>
          </a:p>
          <a:p>
            <a:pPr>
              <a:buNone/>
            </a:pPr>
            <a:r>
              <a:rPr lang="id-ID" dirty="0" smtClean="0"/>
              <a:t>Ada 2 metode pencatatan jurnal, yaitu:</a:t>
            </a:r>
          </a:p>
          <a:p>
            <a:pPr marL="624078" indent="-514350"/>
            <a:r>
              <a:rPr lang="id-ID" b="1" i="1" dirty="0" smtClean="0"/>
              <a:t>Metode Bruto</a:t>
            </a:r>
          </a:p>
          <a:p>
            <a:pPr marL="624078" indent="-514350">
              <a:buNone/>
            </a:pPr>
            <a:r>
              <a:rPr lang="id-ID" dirty="0" smtClean="0"/>
              <a:t>	Kas dan bank			Rp.6.400.000</a:t>
            </a:r>
          </a:p>
          <a:p>
            <a:pPr marL="624078" indent="-514350">
              <a:buNone/>
            </a:pPr>
            <a:r>
              <a:rPr lang="id-ID" dirty="0" smtClean="0"/>
              <a:t>	PPh Pasal 4 (2)		Rp.1.600.000</a:t>
            </a:r>
          </a:p>
          <a:p>
            <a:pPr marL="624078" indent="-514350">
              <a:buNone/>
            </a:pPr>
            <a:r>
              <a:rPr lang="id-ID" dirty="0" smtClean="0"/>
              <a:t>			Penghasilan bunga	Rp.8.000.000</a:t>
            </a:r>
          </a:p>
          <a:p>
            <a:pPr marL="624078" indent="-514350"/>
            <a:r>
              <a:rPr lang="id-ID" b="1" i="1" dirty="0" smtClean="0"/>
              <a:t>Metode Neto</a:t>
            </a:r>
          </a:p>
          <a:p>
            <a:pPr marL="624078" indent="-514350">
              <a:buNone/>
            </a:pPr>
            <a:r>
              <a:rPr lang="id-ID" dirty="0" smtClean="0"/>
              <a:t>	Kas dan bank			Rp.6.400.000</a:t>
            </a:r>
          </a:p>
          <a:p>
            <a:pPr marL="624078" indent="-514350">
              <a:buNone/>
            </a:pPr>
            <a:r>
              <a:rPr lang="id-ID" dirty="0" smtClean="0"/>
              <a:t>			Penghasilan bunga	Rp.6.400.000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id-ID" b="1" dirty="0" smtClean="0"/>
              <a:t>PIUTANG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Piutang merupakan bagian dari aset lancar. Aset lancar merupakan aset yang diharapkan akan direalisasi dalam siklus aset operasi berjalan.</a:t>
            </a:r>
          </a:p>
          <a:p>
            <a:pPr>
              <a:buNone/>
            </a:pPr>
            <a:r>
              <a:rPr lang="id-ID" dirty="0" smtClean="0"/>
              <a:t>Piutang digolongkan menjadi 2 kategori, yaitu:</a:t>
            </a:r>
          </a:p>
          <a:p>
            <a:pPr marL="624078" indent="-514350"/>
            <a:r>
              <a:rPr lang="id-ID" dirty="0" smtClean="0"/>
              <a:t>Piutang usaha</a:t>
            </a:r>
          </a:p>
          <a:p>
            <a:pPr marL="624078" indent="-514350">
              <a:buNone/>
            </a:pPr>
            <a:r>
              <a:rPr lang="id-ID" dirty="0" smtClean="0"/>
              <a:t>	Piutang usaha meliputi piutang yang timbul karena adanya penjualan produk atau penyerahan jasa dalam rangka kegiatan usaha normal perusahaan.</a:t>
            </a:r>
          </a:p>
          <a:p>
            <a:pPr marL="624078" indent="-514350"/>
            <a:r>
              <a:rPr lang="id-ID" dirty="0" smtClean="0"/>
              <a:t>Piutang lain-lain</a:t>
            </a:r>
          </a:p>
          <a:p>
            <a:pPr marL="624078" indent="-514350">
              <a:buNone/>
            </a:pPr>
            <a:r>
              <a:rPr lang="id-ID" dirty="0" smtClean="0"/>
              <a:t>	Piutang lain-lain timbul dari transaksi di luar kegiatan usaha normal perusahaan.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Akuntansi atas piutang</a:t>
            </a:r>
          </a:p>
          <a:p>
            <a:pPr>
              <a:buNone/>
            </a:pPr>
            <a:r>
              <a:rPr lang="id-ID" dirty="0" smtClean="0"/>
              <a:t>	Perlakuan akuntansi atas piutang tetap mendasarkan pada SAK.</a:t>
            </a:r>
          </a:p>
          <a:p>
            <a:r>
              <a:rPr lang="id-ID" dirty="0" smtClean="0"/>
              <a:t>Metode penghapusan piutang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Metode penghapusan langsung </a:t>
            </a:r>
            <a:r>
              <a:rPr lang="id-ID" i="1" dirty="0" smtClean="0"/>
              <a:t>(Direct write-off method)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Metode penyisihan/pencadangan </a:t>
            </a:r>
            <a:r>
              <a:rPr lang="id-ID" i="1" dirty="0" smtClean="0"/>
              <a:t>(Allowance method)</a:t>
            </a:r>
          </a:p>
          <a:p>
            <a:r>
              <a:rPr lang="id-ID" dirty="0" smtClean="0"/>
              <a:t>Penyisihan piutang tidak tertagih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Atas dasar saldo piutang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Atas dasar saldo penjualan</a:t>
            </a:r>
          </a:p>
          <a:p>
            <a:r>
              <a:rPr lang="id-ID" dirty="0" smtClean="0"/>
              <a:t>Penghapusan piutang</a:t>
            </a:r>
          </a:p>
          <a:p>
            <a:pPr>
              <a:buNone/>
            </a:pPr>
            <a:r>
              <a:rPr lang="id-ID" dirty="0" smtClean="0"/>
              <a:t>	Penghapusan piutang didebit pada akun “Penyisihan piutang tidak tertagih”</a:t>
            </a:r>
          </a:p>
          <a:p>
            <a:pPr marL="624078" indent="-514350"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Akuntansi Pajak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Dalam Pasal 6 ayat (1) huruf h Undang-Undang </a:t>
            </a:r>
            <a:r>
              <a:rPr lang="id-ID" smtClean="0"/>
              <a:t>Pajak Penghasilan </a:t>
            </a:r>
            <a:r>
              <a:rPr lang="id-ID" dirty="0" smtClean="0"/>
              <a:t>telah mengatur pembebanan sebagai biaya atas piutang yang nyata-nyata tidak dapat ditagih atau lebih dikenal dengan penghapusan piutang, dengan syarat: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Telah dibebankan sebagai biaya pada laporan laba rugi komersial;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WP harus menyerahkan daftar piutang yang tidak dapat ditagih kepada Direktorat Jenderal Pajak; dan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Telah diserahkan perkara penagihannya kepada Pengadilan Negeri atau adanya perjanjian tertulis mengenai penghapusan piutang/pembebasan utang antara kreditur dan debitur yang bersangkutan atau telah dipublikasikan dalam penerbitan umum atau khusus, atau adanya pengakuan dari debitur bahwa utangnya telah dihapuskan untuk jumlah utang tertentu.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Keputusan Menteri Keuangan Nomor 130/KMK.04/1998 tentang penghapusan piutang tidak tertagih yang boleh dikurangkan sebagai biaya.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Piutang tidak tertagih yang dapat dibebankan sebagai biaya dalam menghitung PKP adalah piutang tidak tertagih yang timbul dibidang usaha bank, lembaga pembiayaan, industri, dagang dan jasa lainnya.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Piutang tidak tertagih yang dapat dihapuskan adalah piutang usaha sesuai dengan bidang usaha dari WP yang bersangkutan.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Terdapat persyaratan dalam mengelompokkan sebagai piutang tidak tertagih seperti yang dimuat dalam Pasal 6 ayat (1) huruf h UU PPh.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Pembentukan Cadangan Piutang Tidak Tertagih Usaha Bank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Sesuai Keputusan Menteri Keuangan No. 235/KMK.01/1998 Tanggal 14 April 1998 tentang perubahan Keputusan Menteri Keuangan No. 80/KMK.04/1995 tentang besarnya dana cadangan yang boleh dikenakan sebagai biaya yang menyatakan bahwa Bank dapat membentuk dana cadangan piutang tidak tertagih.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5% dari kredit yang digolongkan perhatian khusus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15% dari kredit yang digolongkan kurang lancar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50% dari kredit yang digolongkan diragukan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100% dari kredit yang digolongkan macet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/>
          <a:lstStyle/>
          <a:p>
            <a:pPr algn="ctr"/>
            <a:r>
              <a:rPr lang="id-ID" b="1" dirty="0" smtClean="0"/>
              <a:t>KAS DAN BANK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Kas dan bank menunjukkan informasi tentang saldo uang kas dan simpanan di bank yang dimiliki oleh suatu perusahaan.</a:t>
            </a:r>
          </a:p>
          <a:p>
            <a:pPr>
              <a:buNone/>
            </a:pPr>
            <a:r>
              <a:rPr lang="id-ID" dirty="0" smtClean="0"/>
              <a:t>Kas diartikan sebagai alat pertukaran yang dapat diterima untuk pelunasan utang, dapat pula diterimanya sebagai setoran ke bank.</a:t>
            </a:r>
          </a:p>
          <a:p>
            <a:pPr>
              <a:buNone/>
            </a:pPr>
            <a:r>
              <a:rPr lang="id-ID" dirty="0" smtClean="0"/>
              <a:t>Akun bank menunjukkan saldo perusahaan di bank yang dapat digunakan untuk kepentingan perusahaan.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/>
          <a:lstStyle/>
          <a:p>
            <a:pPr algn="ctr"/>
            <a:r>
              <a:rPr lang="id-ID" b="1" dirty="0" smtClean="0"/>
              <a:t>PERSEDIAAN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Pengertian persediaan menurut PSAK No. 14 (Revisi 2008) digunakan untuk menyatakan aset yang: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Tersedia untuk dijual dalam kegiatan usaha normal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Dalam proses produksi dan/atau dalam perjalanan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Dalam bentuk bahan atau perlengkapan </a:t>
            </a:r>
            <a:r>
              <a:rPr lang="id-ID" i="1" dirty="0" smtClean="0"/>
              <a:t>(supplies)</a:t>
            </a:r>
            <a:r>
              <a:rPr lang="id-ID" dirty="0" smtClean="0"/>
              <a:t> untuk digunakan dalam proses produksi atau pemberian jasa.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/>
          <a:lstStyle/>
          <a:p>
            <a:r>
              <a:rPr lang="id-ID" dirty="0" smtClean="0"/>
              <a:t>Pengukuran persediaan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Dalam pengukuran persediaan bahwa persediaan harus berdasarkan biaya atau nilai realisasi neto, mana yang lebih rendah.</a:t>
            </a:r>
          </a:p>
          <a:p>
            <a:pPr>
              <a:buNone/>
            </a:pPr>
            <a:r>
              <a:rPr lang="id-ID" dirty="0" smtClean="0"/>
              <a:t>Biaya persediaan dalam PSAK No. 14 meliputi biaya pembelian, biaya konversi dan biaya lain yang timbul sampai persediaan berada dalam kondisi dan lokasi saat ini.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/>
          <a:lstStyle/>
          <a:p>
            <a:r>
              <a:rPr lang="id-ID" dirty="0" smtClean="0"/>
              <a:t>Pencatatan persediaan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Dalam akuntansi terdapat dua sistem pencatatan persediaan, yaitu:</a:t>
            </a:r>
          </a:p>
          <a:p>
            <a:r>
              <a:rPr lang="id-ID" b="1" i="1" dirty="0" smtClean="0"/>
              <a:t>Sistem perpetual</a:t>
            </a:r>
          </a:p>
          <a:p>
            <a:pPr>
              <a:buNone/>
            </a:pPr>
            <a:r>
              <a:rPr lang="id-ID" dirty="0" smtClean="0"/>
              <a:t>	Persediaan biasanya dapat diketahui secara terus-menerus tanpa melakukan inventarisasi </a:t>
            </a:r>
            <a:r>
              <a:rPr lang="id-ID" i="1" dirty="0" smtClean="0"/>
              <a:t>(stock opname)</a:t>
            </a:r>
            <a:r>
              <a:rPr lang="id-ID" dirty="0" smtClean="0"/>
              <a:t>. </a:t>
            </a:r>
          </a:p>
          <a:p>
            <a:r>
              <a:rPr lang="id-ID" b="1" i="1" dirty="0" smtClean="0"/>
              <a:t>Sistem periodik</a:t>
            </a:r>
          </a:p>
          <a:p>
            <a:pPr>
              <a:buNone/>
            </a:pPr>
            <a:r>
              <a:rPr lang="id-ID" dirty="0" smtClean="0"/>
              <a:t>	Persediaan dihitung dengan melakukan inventarisasi pada akhir periode.</a:t>
            </a:r>
          </a:p>
          <a:p>
            <a:pPr>
              <a:buNone/>
            </a:pPr>
            <a:r>
              <a:rPr lang="id-ID" i="1" dirty="0" smtClean="0"/>
              <a:t>Contoh: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Pada tanggal 2 Januari 2014 Tn. Yahya membeli 4.000 karung semen @Rp.40.000 per karung dari PT Semen Cibinong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Pada tanggal 5 Januari 2014 Tn. Yahya menjual 3.000 karung semen @Rp.45.000 kepada PT Maju.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 fontScale="85000" lnSpcReduction="20000"/>
          </a:bodyPr>
          <a:lstStyle/>
          <a:p>
            <a:r>
              <a:rPr lang="id-ID" b="1" i="1" dirty="0" smtClean="0"/>
              <a:t>Sistem perpetual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id-ID" dirty="0" smtClean="0"/>
              <a:t>Pada saat pembelian</a:t>
            </a:r>
          </a:p>
          <a:p>
            <a:pPr marL="624078" indent="-514350">
              <a:buNone/>
            </a:pPr>
            <a:r>
              <a:rPr lang="id-ID" dirty="0" smtClean="0"/>
              <a:t>	Persediaan			160.000.000</a:t>
            </a:r>
          </a:p>
          <a:p>
            <a:pPr marL="624078" indent="-514350">
              <a:buNone/>
            </a:pPr>
            <a:r>
              <a:rPr lang="id-ID" dirty="0" smtClean="0"/>
              <a:t>		Utang dagang			160.000.000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id-ID" dirty="0" smtClean="0"/>
              <a:t>Pada saat penjualan</a:t>
            </a:r>
          </a:p>
          <a:p>
            <a:pPr marL="624078" indent="-514350">
              <a:buNone/>
            </a:pPr>
            <a:r>
              <a:rPr lang="id-ID" dirty="0" smtClean="0"/>
              <a:t>	Piutang dagang			135.000.000</a:t>
            </a:r>
          </a:p>
          <a:p>
            <a:pPr marL="624078" indent="-514350">
              <a:buNone/>
            </a:pPr>
            <a:r>
              <a:rPr lang="id-ID" dirty="0" smtClean="0"/>
              <a:t>		Penjualan				135.000.000</a:t>
            </a:r>
          </a:p>
          <a:p>
            <a:pPr marL="624078" indent="-514350">
              <a:buNone/>
            </a:pPr>
            <a:r>
              <a:rPr lang="id-ID" dirty="0" smtClean="0"/>
              <a:t>	HPP				120.000.000</a:t>
            </a:r>
          </a:p>
          <a:p>
            <a:pPr marL="624078" indent="-514350">
              <a:buNone/>
            </a:pPr>
            <a:r>
              <a:rPr lang="id-ID" dirty="0" smtClean="0"/>
              <a:t>		Persediaan				120.000.000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id-ID" b="1" i="1" dirty="0" smtClean="0"/>
              <a:t>Sistem periodik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id-ID" dirty="0" smtClean="0"/>
              <a:t>Pada saat pembelian</a:t>
            </a:r>
          </a:p>
          <a:p>
            <a:pPr marL="624078" indent="-514350">
              <a:buNone/>
            </a:pPr>
            <a:r>
              <a:rPr lang="id-ID" dirty="0" smtClean="0"/>
              <a:t>	Pembelian			160.000.000</a:t>
            </a:r>
          </a:p>
          <a:p>
            <a:pPr marL="624078" indent="-514350">
              <a:buNone/>
            </a:pPr>
            <a:r>
              <a:rPr lang="id-ID" dirty="0" smtClean="0"/>
              <a:t>		Utang dagang			160.000.000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id-ID" dirty="0" smtClean="0"/>
              <a:t>Pada saat penjualan</a:t>
            </a:r>
          </a:p>
          <a:p>
            <a:pPr marL="624078" indent="-514350">
              <a:buNone/>
            </a:pPr>
            <a:r>
              <a:rPr lang="id-ID" dirty="0" smtClean="0"/>
              <a:t>	Piutang dagang			135.000.00</a:t>
            </a:r>
          </a:p>
          <a:p>
            <a:pPr marL="624078" indent="-514350">
              <a:buNone/>
            </a:pPr>
            <a:r>
              <a:rPr lang="id-ID" dirty="0" smtClean="0"/>
              <a:t>		Penjualan				135.000.000</a:t>
            </a:r>
          </a:p>
          <a:p>
            <a:pPr marL="624078" indent="-514350">
              <a:buNone/>
            </a:pPr>
            <a:r>
              <a:rPr lang="id-ID" dirty="0" smtClean="0"/>
              <a:t>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/>
          <a:lstStyle/>
          <a:p>
            <a:r>
              <a:rPr lang="id-ID" dirty="0" smtClean="0"/>
              <a:t>Metode penilaian persediaan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Penetapan besarnya nilai persediaan akhir atau HPP dapat menggunakan metode:</a:t>
            </a:r>
          </a:p>
          <a:p>
            <a:r>
              <a:rPr lang="id-ID" b="1" dirty="0" smtClean="0"/>
              <a:t>Berdasarkan Harga Perolehan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Metode Identifikasi Khusus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Metode FIFO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Metode LIFO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Metode Rata-rata</a:t>
            </a:r>
          </a:p>
          <a:p>
            <a:pPr marL="624078" indent="-514350"/>
            <a:r>
              <a:rPr lang="id-ID" b="1" dirty="0" smtClean="0"/>
              <a:t>Berdasarkan Estimasi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Metode laba kotor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Metode eceran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/>
          <a:lstStyle/>
          <a:p>
            <a:r>
              <a:rPr lang="id-ID" dirty="0" smtClean="0"/>
              <a:t>Akuntansi Pajak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Pasal 10 ayat (6) UU PPh menyatakan bahwa persediaan harus dinilai berdasarkan </a:t>
            </a:r>
            <a:r>
              <a:rPr lang="id-ID" smtClean="0"/>
              <a:t>harga perolehan.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Pelaporan persediaan, sebagaimana telah diatur dalam PSAK No. 14 Tahun 2008 bahwa persediaan dalam neraca/laporan posisi keuangan dinyatakan sebesar harga pokok atau perolehan: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Harga terendah antara harga pokok dan harga pasar; atau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Harga jual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/>
          <a:lstStyle/>
          <a:p>
            <a:r>
              <a:rPr lang="id-ID" dirty="0" smtClean="0"/>
              <a:t>Data mutasi barang dagangan PT Maju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3388" y="1450026"/>
          <a:ext cx="8524896" cy="2693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712"/>
                <a:gridCol w="2428892"/>
                <a:gridCol w="714380"/>
                <a:gridCol w="1071570"/>
                <a:gridCol w="714380"/>
                <a:gridCol w="1143008"/>
                <a:gridCol w="720342"/>
                <a:gridCol w="1065612"/>
              </a:tblGrid>
              <a:tr h="472632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 2012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 2013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 2014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2632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Harga/Unit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Harga/Unit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Harga/Unit</a:t>
                      </a:r>
                      <a:endParaRPr lang="id-ID" sz="1200" dirty="0"/>
                    </a:p>
                  </a:txBody>
                  <a:tcPr/>
                </a:tc>
              </a:tr>
              <a:tr h="174809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</a:t>
                      </a:r>
                    </a:p>
                    <a:p>
                      <a:pPr algn="ctr"/>
                      <a:r>
                        <a:rPr lang="id-ID" sz="1400" dirty="0" smtClean="0"/>
                        <a:t>2</a:t>
                      </a:r>
                    </a:p>
                    <a:p>
                      <a:pPr algn="ctr"/>
                      <a:r>
                        <a:rPr lang="id-ID" sz="1400" dirty="0" smtClean="0"/>
                        <a:t>3</a:t>
                      </a:r>
                    </a:p>
                    <a:p>
                      <a:pPr algn="ctr"/>
                      <a:r>
                        <a:rPr lang="id-ID" sz="1400" dirty="0" smtClean="0"/>
                        <a:t>4</a:t>
                      </a:r>
                    </a:p>
                    <a:p>
                      <a:pPr algn="ctr"/>
                      <a:r>
                        <a:rPr lang="id-ID" sz="1400" dirty="0" smtClean="0"/>
                        <a:t>5</a:t>
                      </a:r>
                    </a:p>
                    <a:p>
                      <a:pPr algn="ctr"/>
                      <a:r>
                        <a:rPr lang="id-ID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Persediaan Awal</a:t>
                      </a:r>
                    </a:p>
                    <a:p>
                      <a:r>
                        <a:rPr lang="id-ID" sz="1400" dirty="0" smtClean="0"/>
                        <a:t>Pembelian ke 1</a:t>
                      </a:r>
                    </a:p>
                    <a:p>
                      <a:r>
                        <a:rPr lang="id-ID" sz="1400" dirty="0" smtClean="0"/>
                        <a:t>Pembelian ke 2</a:t>
                      </a:r>
                    </a:p>
                    <a:p>
                      <a:r>
                        <a:rPr lang="id-ID" sz="1400" dirty="0" smtClean="0"/>
                        <a:t>Penjualan ke 1</a:t>
                      </a:r>
                    </a:p>
                    <a:p>
                      <a:r>
                        <a:rPr lang="id-ID" sz="1400" dirty="0" smtClean="0"/>
                        <a:t>Penjualan ke 2</a:t>
                      </a:r>
                    </a:p>
                    <a:p>
                      <a:r>
                        <a:rPr lang="id-ID" sz="1400" dirty="0" smtClean="0"/>
                        <a:t>Persediaan Akhir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-</a:t>
                      </a:r>
                    </a:p>
                    <a:p>
                      <a:pPr algn="ctr"/>
                      <a:r>
                        <a:rPr lang="id-ID" sz="1400" dirty="0" smtClean="0"/>
                        <a:t>4.000</a:t>
                      </a:r>
                    </a:p>
                    <a:p>
                      <a:pPr algn="ctr"/>
                      <a:r>
                        <a:rPr lang="id-ID" sz="1400" dirty="0" smtClean="0"/>
                        <a:t>4.000</a:t>
                      </a:r>
                    </a:p>
                    <a:p>
                      <a:pPr algn="ctr"/>
                      <a:r>
                        <a:rPr lang="id-ID" sz="1400" dirty="0" smtClean="0"/>
                        <a:t>3.000</a:t>
                      </a:r>
                    </a:p>
                    <a:p>
                      <a:pPr algn="ctr"/>
                      <a:r>
                        <a:rPr lang="id-ID" sz="1400" dirty="0" smtClean="0"/>
                        <a:t>2.000</a:t>
                      </a:r>
                    </a:p>
                    <a:p>
                      <a:pPr algn="ctr"/>
                      <a:r>
                        <a:rPr lang="id-ID" sz="1400" dirty="0" smtClean="0"/>
                        <a:t>3.000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-</a:t>
                      </a:r>
                    </a:p>
                    <a:p>
                      <a:pPr algn="ctr"/>
                      <a:r>
                        <a:rPr lang="id-ID" sz="1400" dirty="0" smtClean="0"/>
                        <a:t>10.000</a:t>
                      </a:r>
                    </a:p>
                    <a:p>
                      <a:pPr algn="ctr"/>
                      <a:r>
                        <a:rPr lang="id-ID" sz="1400" dirty="0" smtClean="0"/>
                        <a:t>15.000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3.000</a:t>
                      </a:r>
                    </a:p>
                    <a:p>
                      <a:pPr algn="ctr"/>
                      <a:r>
                        <a:rPr lang="id-ID" sz="1400" dirty="0" smtClean="0"/>
                        <a:t>2.000</a:t>
                      </a:r>
                    </a:p>
                    <a:p>
                      <a:pPr algn="ctr"/>
                      <a:r>
                        <a:rPr lang="id-ID" sz="1400" dirty="0" smtClean="0"/>
                        <a:t>3.000</a:t>
                      </a:r>
                    </a:p>
                    <a:p>
                      <a:pPr algn="ctr"/>
                      <a:r>
                        <a:rPr lang="id-ID" sz="1400" dirty="0" smtClean="0"/>
                        <a:t>2.000</a:t>
                      </a:r>
                    </a:p>
                    <a:p>
                      <a:pPr algn="ctr"/>
                      <a:r>
                        <a:rPr lang="id-ID" sz="1400" dirty="0" smtClean="0"/>
                        <a:t>2.000</a:t>
                      </a:r>
                    </a:p>
                    <a:p>
                      <a:pPr algn="ctr"/>
                      <a:r>
                        <a:rPr lang="id-ID" sz="1400" dirty="0" smtClean="0"/>
                        <a:t>4.000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 smtClean="0"/>
                    </a:p>
                    <a:p>
                      <a:pPr algn="ctr"/>
                      <a:r>
                        <a:rPr lang="id-ID" sz="1400" dirty="0" smtClean="0"/>
                        <a:t>17.000</a:t>
                      </a:r>
                    </a:p>
                    <a:p>
                      <a:pPr algn="ctr"/>
                      <a:r>
                        <a:rPr lang="id-ID" sz="1400" dirty="0" smtClean="0"/>
                        <a:t>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4.000</a:t>
                      </a:r>
                    </a:p>
                    <a:p>
                      <a:pPr algn="ctr"/>
                      <a:r>
                        <a:rPr lang="id-ID" sz="1400" dirty="0" smtClean="0"/>
                        <a:t>3.500</a:t>
                      </a:r>
                    </a:p>
                    <a:p>
                      <a:pPr algn="ctr"/>
                      <a:r>
                        <a:rPr lang="id-ID" sz="1400" dirty="0" smtClean="0"/>
                        <a:t>2.000</a:t>
                      </a:r>
                    </a:p>
                    <a:p>
                      <a:pPr algn="ctr"/>
                      <a:r>
                        <a:rPr lang="id-ID" sz="1400" dirty="0" smtClean="0"/>
                        <a:t>2.500</a:t>
                      </a:r>
                    </a:p>
                    <a:p>
                      <a:pPr algn="ctr"/>
                      <a:r>
                        <a:rPr lang="id-ID" sz="1400" dirty="0" smtClean="0"/>
                        <a:t>4.000</a:t>
                      </a:r>
                    </a:p>
                    <a:p>
                      <a:pPr algn="ctr"/>
                      <a:r>
                        <a:rPr lang="id-ID" sz="1400" dirty="0" smtClean="0"/>
                        <a:t>3.000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 smtClean="0"/>
                    </a:p>
                    <a:p>
                      <a:pPr algn="ctr"/>
                      <a:r>
                        <a:rPr lang="id-ID" sz="1400" dirty="0" smtClean="0"/>
                        <a:t>20.000</a:t>
                      </a:r>
                    </a:p>
                    <a:p>
                      <a:pPr algn="ctr"/>
                      <a:r>
                        <a:rPr lang="id-ID" sz="1400" dirty="0" smtClean="0"/>
                        <a:t>25.000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Perhitungan harga pokok barang yang dijual</a:t>
            </a:r>
          </a:p>
          <a:p>
            <a:r>
              <a:rPr lang="id-ID" dirty="0" smtClean="0"/>
              <a:t>Menggunakan metode LIFO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sz="1400" dirty="0" smtClean="0"/>
              <a:t>Perhitungan persediaan akhir:</a:t>
            </a:r>
          </a:p>
          <a:p>
            <a:pPr marL="452628" indent="-342900"/>
            <a:r>
              <a:rPr lang="id-ID" sz="1400" dirty="0" smtClean="0"/>
              <a:t>Persediaan akhir tahun 2012		= 3.000 x Rp.10.000	: Rp.30.000.000</a:t>
            </a:r>
          </a:p>
          <a:p>
            <a:pPr marL="452628" indent="-342900"/>
            <a:r>
              <a:rPr lang="id-ID" sz="1400" dirty="0" smtClean="0"/>
              <a:t>Persediaan akhir tahun 2013		= 3.000 x Rp.10.000	: Rp.30.000.000</a:t>
            </a:r>
          </a:p>
          <a:p>
            <a:pPr marL="452628" indent="-342900">
              <a:buNone/>
            </a:pPr>
            <a:r>
              <a:rPr lang="id-ID" sz="1400" dirty="0" smtClean="0"/>
              <a:t>					    1.000 x Rp.17.000	: Rp.17.000.000</a:t>
            </a:r>
          </a:p>
          <a:p>
            <a:pPr marL="452628" indent="-342900">
              <a:buNone/>
            </a:pPr>
            <a:r>
              <a:rPr lang="id-ID" sz="1400" dirty="0" smtClean="0"/>
              <a:t>							: Rp.47.000.000</a:t>
            </a:r>
          </a:p>
          <a:p>
            <a:pPr marL="452628" indent="-342900"/>
            <a:r>
              <a:rPr lang="id-ID" sz="1400" dirty="0" smtClean="0"/>
              <a:t>Persediaan akhir tahun 2014		= 3.000 x Rp.10.000	: Rp.30.000.000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1802764"/>
          <a:ext cx="857256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3071834"/>
                <a:gridCol w="1643074"/>
                <a:gridCol w="1571636"/>
                <a:gridCol w="15716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 2012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 2013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 2014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</a:p>
                    <a:p>
                      <a:pPr algn="ctr"/>
                      <a:r>
                        <a:rPr lang="id-ID" dirty="0" smtClean="0"/>
                        <a:t>2</a:t>
                      </a:r>
                    </a:p>
                    <a:p>
                      <a:pPr algn="ctr"/>
                      <a:r>
                        <a:rPr lang="id-ID" dirty="0" smtClean="0"/>
                        <a:t>3</a:t>
                      </a:r>
                    </a:p>
                    <a:p>
                      <a:pPr algn="ctr"/>
                      <a:r>
                        <a:rPr lang="id-ID" dirty="0" smtClean="0"/>
                        <a:t>4</a:t>
                      </a:r>
                    </a:p>
                    <a:p>
                      <a:pPr algn="ctr"/>
                      <a:r>
                        <a:rPr lang="id-ID" dirty="0" smtClean="0"/>
                        <a:t>5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id-ID" dirty="0" smtClean="0"/>
                        <a:t>Persediaan awal</a:t>
                      </a:r>
                    </a:p>
                    <a:p>
                      <a:r>
                        <a:rPr lang="id-ID" dirty="0" smtClean="0"/>
                        <a:t>Pembelian</a:t>
                      </a:r>
                      <a:r>
                        <a:rPr lang="id-ID" baseline="0" dirty="0" smtClean="0"/>
                        <a:t> ke 1</a:t>
                      </a:r>
                    </a:p>
                    <a:p>
                      <a:r>
                        <a:rPr lang="id-ID" baseline="0" dirty="0" smtClean="0"/>
                        <a:t>Pembelian ke 2</a:t>
                      </a:r>
                    </a:p>
                    <a:p>
                      <a:r>
                        <a:rPr lang="id-ID" baseline="0" dirty="0" smtClean="0"/>
                        <a:t>Barang tersedia untuk dijual</a:t>
                      </a:r>
                    </a:p>
                    <a:p>
                      <a:r>
                        <a:rPr lang="id-ID" baseline="0" dirty="0" smtClean="0"/>
                        <a:t>Persediaan Akhir</a:t>
                      </a:r>
                    </a:p>
                    <a:p>
                      <a:endParaRPr lang="id-ID" baseline="0" dirty="0" smtClean="0"/>
                    </a:p>
                    <a:p>
                      <a:r>
                        <a:rPr lang="id-ID" baseline="0" dirty="0" smtClean="0"/>
                        <a:t>Harga Pokok Barang dijual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</a:p>
                    <a:p>
                      <a:pPr algn="ctr"/>
                      <a:r>
                        <a:rPr lang="id-ID" dirty="0" smtClean="0"/>
                        <a:t>40.000</a:t>
                      </a:r>
                    </a:p>
                    <a:p>
                      <a:pPr algn="ctr"/>
                      <a:r>
                        <a:rPr lang="id-ID" dirty="0" smtClean="0"/>
                        <a:t>60.000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30.000</a:t>
                      </a:r>
                    </a:p>
                    <a:p>
                      <a:pPr algn="ctr"/>
                      <a:r>
                        <a:rPr lang="id-ID" dirty="0" smtClean="0"/>
                        <a:t>34.000</a:t>
                      </a:r>
                    </a:p>
                    <a:p>
                      <a:pPr algn="ctr"/>
                      <a:r>
                        <a:rPr lang="id-ID" dirty="0" smtClean="0"/>
                        <a:t>60.000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47.000</a:t>
                      </a:r>
                    </a:p>
                    <a:p>
                      <a:pPr algn="ctr"/>
                      <a:r>
                        <a:rPr lang="id-ID" dirty="0" smtClean="0"/>
                        <a:t>70.000</a:t>
                      </a:r>
                    </a:p>
                    <a:p>
                      <a:pPr algn="ctr"/>
                      <a:r>
                        <a:rPr lang="id-ID" dirty="0" smtClean="0"/>
                        <a:t>50.000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100.000</a:t>
                      </a:r>
                    </a:p>
                    <a:p>
                      <a:pPr algn="ctr"/>
                      <a:r>
                        <a:rPr lang="id-ID" dirty="0" smtClean="0"/>
                        <a:t>(30.000)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124.000</a:t>
                      </a:r>
                    </a:p>
                    <a:p>
                      <a:pPr algn="ctr"/>
                      <a:r>
                        <a:rPr lang="id-ID" dirty="0" smtClean="0"/>
                        <a:t>(47.000)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167.000</a:t>
                      </a:r>
                    </a:p>
                    <a:p>
                      <a:pPr algn="ctr"/>
                      <a:r>
                        <a:rPr lang="id-ID" dirty="0" smtClean="0"/>
                        <a:t>(30.000)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77.000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137.000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/>
          <a:lstStyle/>
          <a:p>
            <a:r>
              <a:rPr lang="id-ID" dirty="0" smtClean="0"/>
              <a:t>Menggunakan metode FIFO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sz="1400" dirty="0" smtClean="0"/>
              <a:t>Perhitungan persediaan akhir:</a:t>
            </a:r>
          </a:p>
          <a:p>
            <a:r>
              <a:rPr lang="id-ID" sz="1400" dirty="0" smtClean="0"/>
              <a:t>Persediaan akhir tahun 2012	= 3.000 x Rp.15.000	= Rp.45.000.000</a:t>
            </a:r>
          </a:p>
          <a:p>
            <a:r>
              <a:rPr lang="id-ID" sz="1400" dirty="0" smtClean="0"/>
              <a:t>Persediaan akhir tahun 2013	= 1.000 x Rp.17.000	= Rp.17.000.000</a:t>
            </a:r>
          </a:p>
          <a:p>
            <a:pPr>
              <a:buNone/>
            </a:pPr>
            <a:r>
              <a:rPr lang="id-ID" sz="1400" dirty="0" smtClean="0"/>
              <a:t>				= 3.000 x Rp.20.000	= Rp.60.000.000</a:t>
            </a:r>
          </a:p>
          <a:p>
            <a:pPr>
              <a:buNone/>
            </a:pPr>
            <a:r>
              <a:rPr lang="id-ID" sz="1400" dirty="0" smtClean="0"/>
              <a:t>						= Rp.77.000.000</a:t>
            </a:r>
          </a:p>
          <a:p>
            <a:r>
              <a:rPr lang="id-ID" sz="1400" dirty="0" smtClean="0"/>
              <a:t>Persediaan akhir tahun 2014	= 1.000 x Rp.20.000	= Rp.20.000.000</a:t>
            </a:r>
          </a:p>
          <a:p>
            <a:pPr>
              <a:buNone/>
            </a:pPr>
            <a:r>
              <a:rPr lang="id-ID" sz="1400" dirty="0" smtClean="0"/>
              <a:t>				= 2.000 x Rp.25.000	= Rp.50.000.000</a:t>
            </a:r>
          </a:p>
          <a:p>
            <a:pPr>
              <a:buNone/>
            </a:pPr>
            <a:r>
              <a:rPr lang="id-ID" sz="1400" dirty="0" smtClean="0"/>
              <a:t>						= Rp.70.000.000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1397000"/>
          <a:ext cx="8429685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928958"/>
                <a:gridCol w="1643074"/>
                <a:gridCol w="1571636"/>
                <a:gridCol w="15716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 2012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 2013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 2014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</a:p>
                    <a:p>
                      <a:pPr algn="ctr"/>
                      <a:r>
                        <a:rPr lang="id-ID" dirty="0" smtClean="0"/>
                        <a:t>2</a:t>
                      </a:r>
                    </a:p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Persediaan</a:t>
                      </a:r>
                      <a:r>
                        <a:rPr lang="id-ID" baseline="0" dirty="0" smtClean="0"/>
                        <a:t> Awal</a:t>
                      </a:r>
                    </a:p>
                    <a:p>
                      <a:r>
                        <a:rPr lang="id-ID" baseline="0" dirty="0" smtClean="0"/>
                        <a:t>Pembelian</a:t>
                      </a:r>
                    </a:p>
                    <a:p>
                      <a:r>
                        <a:rPr lang="id-ID" baseline="0" dirty="0" smtClean="0"/>
                        <a:t>Pembelian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</a:p>
                    <a:p>
                      <a:pPr algn="ctr"/>
                      <a:r>
                        <a:rPr lang="id-ID" dirty="0" smtClean="0"/>
                        <a:t>40.000</a:t>
                      </a:r>
                    </a:p>
                    <a:p>
                      <a:pPr algn="ctr"/>
                      <a:r>
                        <a:rPr lang="id-ID" dirty="0" smtClean="0"/>
                        <a:t>60.000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45.000</a:t>
                      </a:r>
                    </a:p>
                    <a:p>
                      <a:pPr algn="ctr"/>
                      <a:r>
                        <a:rPr lang="id-ID" dirty="0" smtClean="0"/>
                        <a:t>34.000</a:t>
                      </a:r>
                    </a:p>
                    <a:p>
                      <a:pPr algn="ctr"/>
                      <a:r>
                        <a:rPr lang="id-ID" dirty="0" smtClean="0"/>
                        <a:t>60.000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77.000</a:t>
                      </a:r>
                    </a:p>
                    <a:p>
                      <a:pPr algn="ctr"/>
                      <a:r>
                        <a:rPr lang="id-ID" dirty="0" smtClean="0"/>
                        <a:t>70.000</a:t>
                      </a:r>
                    </a:p>
                    <a:p>
                      <a:pPr algn="ctr"/>
                      <a:r>
                        <a:rPr lang="id-ID" dirty="0" smtClean="0"/>
                        <a:t>50.000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</a:p>
                    <a:p>
                      <a:pPr algn="ctr"/>
                      <a:r>
                        <a:rPr lang="id-ID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Barang tersedia</a:t>
                      </a:r>
                      <a:r>
                        <a:rPr lang="id-ID" baseline="0" dirty="0" smtClean="0"/>
                        <a:t> dijual</a:t>
                      </a:r>
                    </a:p>
                    <a:p>
                      <a:r>
                        <a:rPr lang="id-ID" baseline="0" dirty="0" smtClean="0"/>
                        <a:t>Persediaan Akhir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100.000</a:t>
                      </a:r>
                    </a:p>
                    <a:p>
                      <a:pPr algn="ctr"/>
                      <a:r>
                        <a:rPr lang="id-ID" dirty="0" smtClean="0"/>
                        <a:t>(45.000)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139.000</a:t>
                      </a:r>
                    </a:p>
                    <a:p>
                      <a:pPr algn="ctr"/>
                      <a:r>
                        <a:rPr lang="id-ID" dirty="0" smtClean="0"/>
                        <a:t>(77.000)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197.000</a:t>
                      </a:r>
                    </a:p>
                    <a:p>
                      <a:pPr algn="ctr"/>
                      <a:r>
                        <a:rPr lang="id-ID" dirty="0" smtClean="0"/>
                        <a:t>(70.000)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pokok barang dijual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55.000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62.000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127.000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/>
          <a:lstStyle/>
          <a:p>
            <a:r>
              <a:rPr lang="id-ID" dirty="0" smtClean="0"/>
              <a:t>Laporan keuangan komersial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Laporan keuangan fiskal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1397000"/>
          <a:ext cx="857256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191"/>
                <a:gridCol w="2978602"/>
                <a:gridCol w="1307679"/>
                <a:gridCol w="1235030"/>
                <a:gridCol w="1235030"/>
                <a:gridCol w="12350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</a:p>
                    <a:p>
                      <a:pPr algn="ctr"/>
                      <a:r>
                        <a:rPr lang="id-ID" dirty="0" smtClean="0"/>
                        <a:t>2</a:t>
                      </a:r>
                    </a:p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penjualan</a:t>
                      </a:r>
                    </a:p>
                    <a:p>
                      <a:r>
                        <a:rPr lang="id-ID" dirty="0" smtClean="0"/>
                        <a:t>Harga pokok barang dijual</a:t>
                      </a:r>
                    </a:p>
                    <a:p>
                      <a:r>
                        <a:rPr lang="id-ID" dirty="0" smtClean="0"/>
                        <a:t>Laba kotor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150.000</a:t>
                      </a:r>
                    </a:p>
                    <a:p>
                      <a:pPr algn="ctr"/>
                      <a:r>
                        <a:rPr lang="id-ID" dirty="0" smtClean="0"/>
                        <a:t>(55.000)</a:t>
                      </a:r>
                    </a:p>
                    <a:p>
                      <a:pPr algn="ctr"/>
                      <a:r>
                        <a:rPr lang="id-ID" dirty="0" smtClean="0"/>
                        <a:t>95.000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160.000</a:t>
                      </a:r>
                    </a:p>
                    <a:p>
                      <a:pPr algn="ctr"/>
                      <a:r>
                        <a:rPr lang="id-ID" dirty="0" smtClean="0"/>
                        <a:t>(62.000)</a:t>
                      </a:r>
                    </a:p>
                    <a:p>
                      <a:pPr algn="ctr"/>
                      <a:r>
                        <a:rPr lang="id-ID" dirty="0" smtClean="0"/>
                        <a:t>98.000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325.000</a:t>
                      </a:r>
                    </a:p>
                    <a:p>
                      <a:pPr algn="ctr"/>
                      <a:r>
                        <a:rPr lang="id-ID" dirty="0" smtClean="0"/>
                        <a:t>(127.000)</a:t>
                      </a:r>
                    </a:p>
                    <a:p>
                      <a:pPr algn="ctr"/>
                      <a:r>
                        <a:rPr lang="id-ID" dirty="0" smtClean="0"/>
                        <a:t>198.000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635.000</a:t>
                      </a:r>
                    </a:p>
                    <a:p>
                      <a:pPr algn="ctr"/>
                      <a:r>
                        <a:rPr lang="id-ID" dirty="0" smtClean="0"/>
                        <a:t>(244.000)</a:t>
                      </a:r>
                    </a:p>
                    <a:p>
                      <a:pPr algn="ctr"/>
                      <a:r>
                        <a:rPr lang="id-ID" dirty="0" smtClean="0"/>
                        <a:t>391.000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2" y="3786190"/>
          <a:ext cx="8644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109"/>
                <a:gridCol w="2978184"/>
                <a:gridCol w="1307495"/>
                <a:gridCol w="1234857"/>
                <a:gridCol w="1234857"/>
                <a:gridCol w="13074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</a:p>
                    <a:p>
                      <a:pPr algn="ctr"/>
                      <a:r>
                        <a:rPr lang="id-ID" dirty="0" smtClean="0"/>
                        <a:t>2</a:t>
                      </a:r>
                    </a:p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Harga penjualan</a:t>
                      </a:r>
                    </a:p>
                    <a:p>
                      <a:r>
                        <a:rPr lang="id-ID" dirty="0" smtClean="0"/>
                        <a:t>Harga pokok barang dijual</a:t>
                      </a:r>
                    </a:p>
                    <a:p>
                      <a:r>
                        <a:rPr lang="id-ID" dirty="0" smtClean="0"/>
                        <a:t>Laba kotor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150.000</a:t>
                      </a:r>
                    </a:p>
                    <a:p>
                      <a:pPr algn="ctr"/>
                      <a:r>
                        <a:rPr lang="id-ID" dirty="0" smtClean="0"/>
                        <a:t>(70.000)</a:t>
                      </a:r>
                    </a:p>
                    <a:p>
                      <a:pPr algn="ctr"/>
                      <a:r>
                        <a:rPr lang="id-ID" dirty="0" smtClean="0"/>
                        <a:t>80.000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160.000</a:t>
                      </a:r>
                    </a:p>
                    <a:p>
                      <a:pPr algn="ctr"/>
                      <a:r>
                        <a:rPr lang="id-ID" dirty="0" smtClean="0"/>
                        <a:t>(77.000)</a:t>
                      </a:r>
                    </a:p>
                    <a:p>
                      <a:pPr algn="ctr"/>
                      <a:r>
                        <a:rPr lang="id-ID" dirty="0" smtClean="0"/>
                        <a:t>83.000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325.000</a:t>
                      </a:r>
                    </a:p>
                    <a:p>
                      <a:pPr algn="ctr"/>
                      <a:r>
                        <a:rPr lang="id-ID" dirty="0" smtClean="0"/>
                        <a:t>(137.000)</a:t>
                      </a:r>
                    </a:p>
                    <a:p>
                      <a:pPr algn="ctr"/>
                      <a:r>
                        <a:rPr lang="id-ID" dirty="0" smtClean="0"/>
                        <a:t>188.000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635.000</a:t>
                      </a:r>
                    </a:p>
                    <a:p>
                      <a:pPr algn="ctr"/>
                      <a:r>
                        <a:rPr lang="id-ID" dirty="0" smtClean="0"/>
                        <a:t>(284.000)</a:t>
                      </a:r>
                    </a:p>
                    <a:p>
                      <a:pPr algn="ctr"/>
                      <a:r>
                        <a:rPr lang="id-ID" dirty="0" smtClean="0"/>
                        <a:t>351.000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AKUNTANSI KAS/PENGENDALIAN KAS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Bentuk-bentuk prosedur pengendalian kas, antara lain:</a:t>
            </a:r>
          </a:p>
          <a:p>
            <a:r>
              <a:rPr lang="id-ID" b="1" i="1" dirty="0" smtClean="0"/>
              <a:t>Untuk penerimaan uang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Harus ditunjukkan dengan jelas fungsi-fungsi dalam penerimaan kas dan setiap penerimaan kas harus segera dicatat dan disetor ke bank;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Diadakan pemisahaan fungsi antara pengurusan kas dengan fungsi pencatatan kas;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Diadakan pengawasan yang ketat terhadap fungsi penerimaan dan pencatatan kas;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Dibuat laporan kas untuk setiap hari sebagai pertanggungjawaban kas.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3600" b="1" dirty="0" smtClean="0"/>
              <a:t>TERIMA KASIH</a:t>
            </a:r>
            <a:endParaRPr lang="id-ID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b="1" i="1" dirty="0" smtClean="0"/>
              <a:t>Untuk pengeluaran kas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Pengeluaran uang harus menggunakan cek, kecuali pengeluaran-pengeluaran yang jumlahnya kecil, yaitu menggunakan kas kecil;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Dibentuk kas kecil;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Diadakan pemisahan antara pihak yang mengumpulkan bukti pengeluaran, yang menulis cek dan yang menandatangani cek serta yang mencatat pengeluaran kas;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Pemeriksaan internal pada jangka waktu yang tidak tentu;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Dibuat laporan pengeluaran kas harian sebagai pertanggungjawaban.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Pengelolaan dan sistem pencatatan kas kecil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Pengelolaan kas kecil adalah kasir kas kecil yang bertanggungjawab terhadap pembayaran-pembayaran melalui kas kecil.</a:t>
            </a:r>
          </a:p>
          <a:p>
            <a:pPr>
              <a:buNone/>
            </a:pPr>
            <a:r>
              <a:rPr lang="id-ID" dirty="0" smtClean="0"/>
              <a:t>Ada dua metode dalam mengelola kas kecil, yaitu: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Metode imprest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Metode fluktuasi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i="1" dirty="0" smtClean="0"/>
              <a:t>Metode imprest</a:t>
            </a:r>
            <a:r>
              <a:rPr lang="id-ID" dirty="0" smtClean="0"/>
              <a:t> yaitu sebesar cek yang diserahkan kepada kasir kecil untuk membentuk dana kas kecil. Pencatatan pengeluaran dilakukan pada saat pengisian kembali.</a:t>
            </a:r>
          </a:p>
          <a:p>
            <a:r>
              <a:rPr lang="id-ID" b="1" i="1" dirty="0" smtClean="0"/>
              <a:t>Metode fluktuasi</a:t>
            </a:r>
            <a:r>
              <a:rPr lang="id-ID" dirty="0" smtClean="0"/>
              <a:t> yaitu saldo uang yang dicatat pada akun kas kecil selalu berubah (tidak tetap). Pencatatan dilakukan secara langsung pada saat pengeluaran.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i="1" dirty="0" smtClean="0"/>
              <a:t>Contoh:</a:t>
            </a:r>
          </a:p>
          <a:p>
            <a:pPr>
              <a:buNone/>
            </a:pPr>
            <a:r>
              <a:rPr lang="id-ID" dirty="0" smtClean="0"/>
              <a:t>PT Sukses pada tanggal 1 desember 2015 membentuk dana kas kecil sebesar Rp.1.000.000 pengeluaran kas kecil sampai dengan tanggal 20 Desember 2015 sebesar Rp.800.000 dengan rincian berikut: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Tanggal 25 Desember 2015 memgisi kembali kas kecil.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3214686"/>
          <a:ext cx="807249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4857784"/>
                <a:gridCol w="18573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Tanggal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Jumlah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 Des ‘15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Beban BBM motor operasional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Rp. 450.000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 Des ‘15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Beban ATK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Rp. 100.000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r>
                        <a:rPr lang="id-ID" baseline="0" dirty="0" smtClean="0"/>
                        <a:t> Des ‘15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Beban rekening</a:t>
                      </a:r>
                      <a:r>
                        <a:rPr lang="id-ID" baseline="0" dirty="0" smtClean="0"/>
                        <a:t> listrik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Rp. 200.000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r>
                        <a:rPr lang="id-ID" baseline="0" dirty="0" smtClean="0"/>
                        <a:t> Des ‘15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Beban administrasi kantor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Rp. 50.000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Rp. 800.000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/>
          <a:lstStyle/>
          <a:p>
            <a:r>
              <a:rPr lang="id-ID" dirty="0" smtClean="0"/>
              <a:t>Metode imprest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2143116"/>
          <a:ext cx="8215372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3429024"/>
                <a:gridCol w="1857388"/>
                <a:gridCol w="16430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Tanggal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Akun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Debit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Kredit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Kas kecil</a:t>
                      </a:r>
                    </a:p>
                    <a:p>
                      <a:r>
                        <a:rPr lang="id-ID" baseline="0" dirty="0" smtClean="0"/>
                        <a:t>        Bank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1.000.000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Beban BBM motor opersional</a:t>
                      </a:r>
                    </a:p>
                    <a:p>
                      <a:r>
                        <a:rPr lang="id-ID" dirty="0" smtClean="0"/>
                        <a:t>Beban ATK</a:t>
                      </a:r>
                    </a:p>
                    <a:p>
                      <a:r>
                        <a:rPr lang="id-ID" dirty="0" smtClean="0"/>
                        <a:t>Beban rekening listrik</a:t>
                      </a:r>
                    </a:p>
                    <a:p>
                      <a:r>
                        <a:rPr lang="id-ID" dirty="0" smtClean="0"/>
                        <a:t>Beban administrasi kantor</a:t>
                      </a:r>
                    </a:p>
                    <a:p>
                      <a:r>
                        <a:rPr lang="id-ID" dirty="0" smtClean="0"/>
                        <a:t>        Bank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450.000</a:t>
                      </a:r>
                    </a:p>
                    <a:p>
                      <a:pPr algn="ctr"/>
                      <a:r>
                        <a:rPr lang="id-ID" dirty="0" smtClean="0"/>
                        <a:t>100.000</a:t>
                      </a:r>
                    </a:p>
                    <a:p>
                      <a:pPr algn="ctr"/>
                      <a:r>
                        <a:rPr lang="id-ID" dirty="0" smtClean="0"/>
                        <a:t>200.000</a:t>
                      </a:r>
                    </a:p>
                    <a:p>
                      <a:pPr algn="ctr"/>
                      <a:r>
                        <a:rPr lang="id-ID" dirty="0" smtClean="0"/>
                        <a:t>50.000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800.000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r>
              <a:rPr lang="id-ID" dirty="0" smtClean="0"/>
              <a:t>Metode fluktuasi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397000"/>
          <a:ext cx="8286808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4286280"/>
                <a:gridCol w="1428760"/>
                <a:gridCol w="13573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Tanggal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Akun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Debit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Kredit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Kas kecil</a:t>
                      </a:r>
                    </a:p>
                    <a:p>
                      <a:r>
                        <a:rPr lang="id-ID" dirty="0" smtClean="0"/>
                        <a:t>        Bank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1.000.000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Beban BBM motor operasional</a:t>
                      </a:r>
                    </a:p>
                    <a:p>
                      <a:r>
                        <a:rPr lang="id-ID" dirty="0" smtClean="0"/>
                        <a:t>        Kas kecil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450.000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Beban ATK</a:t>
                      </a:r>
                    </a:p>
                    <a:p>
                      <a:r>
                        <a:rPr lang="id-ID" dirty="0" smtClean="0"/>
                        <a:t>        Kas kecil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100.000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Beban rekening listrik</a:t>
                      </a:r>
                    </a:p>
                    <a:p>
                      <a:r>
                        <a:rPr lang="id-ID" baseline="0" dirty="0" smtClean="0"/>
                        <a:t>        Kas kecil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200.000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Beban administrasi kantor</a:t>
                      </a:r>
                    </a:p>
                    <a:p>
                      <a:r>
                        <a:rPr lang="id-ID" dirty="0" smtClean="0"/>
                        <a:t>        Kas kecil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50.000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Kas kecil</a:t>
                      </a:r>
                    </a:p>
                    <a:p>
                      <a:r>
                        <a:rPr lang="id-ID" baseline="0" dirty="0" smtClean="0"/>
                        <a:t>        Bank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800.000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396</TotalTime>
  <Words>1549</Words>
  <Application>Microsoft Office PowerPoint</Application>
  <PresentationFormat>On-screen Show (4:3)</PresentationFormat>
  <Paragraphs>539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Urban</vt:lpstr>
      <vt:lpstr>AKUNTANSI PAJAK ATAS ASET LANCAR (Current Asset)</vt:lpstr>
      <vt:lpstr>KAS DAN BANK</vt:lpstr>
      <vt:lpstr>AKUNTANSI KAS/PENGENDALIAN KAS</vt:lpstr>
      <vt:lpstr>PowerPoint Presentation</vt:lpstr>
      <vt:lpstr>Pengelolaan dan sistem pencatatan kas kecil</vt:lpstr>
      <vt:lpstr>PowerPoint Presentation</vt:lpstr>
      <vt:lpstr>PowerPoint Presentation</vt:lpstr>
      <vt:lpstr>PowerPoint Presentation</vt:lpstr>
      <vt:lpstr>PowerPoint Presentation</vt:lpstr>
      <vt:lpstr>Rekonsiliasi Bank</vt:lpstr>
      <vt:lpstr>PowerPoint Presentation</vt:lpstr>
      <vt:lpstr>PT. Andalas Rekonsliasi Laporan Bank Per 31 Desember 2014</vt:lpstr>
      <vt:lpstr>Akuntansi Pajak</vt:lpstr>
      <vt:lpstr>PowerPoint Presentation</vt:lpstr>
      <vt:lpstr>PIUTANG</vt:lpstr>
      <vt:lpstr>PowerPoint Presentation</vt:lpstr>
      <vt:lpstr>Akuntansi Pajak</vt:lpstr>
      <vt:lpstr>PowerPoint Presentation</vt:lpstr>
      <vt:lpstr>Pembentukan Cadangan Piutang Tidak Tertagih Usaha Bank</vt:lpstr>
      <vt:lpstr>PERSEDIAAN</vt:lpstr>
      <vt:lpstr>Pengukuran persediaan</vt:lpstr>
      <vt:lpstr>Pencatatan persediaan</vt:lpstr>
      <vt:lpstr>PowerPoint Presentation</vt:lpstr>
      <vt:lpstr>Metode penilaian persediaan</vt:lpstr>
      <vt:lpstr>Akuntansi Pajak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PAJAK ATAS ASET LANCAR (Current Asset)</dc:title>
  <dc:creator>asus</dc:creator>
  <cp:lastModifiedBy>ASUS</cp:lastModifiedBy>
  <cp:revision>60</cp:revision>
  <dcterms:created xsi:type="dcterms:W3CDTF">2016-03-09T23:41:24Z</dcterms:created>
  <dcterms:modified xsi:type="dcterms:W3CDTF">2017-02-22T04:01:10Z</dcterms:modified>
</cp:coreProperties>
</file>